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5" r:id="rId5"/>
    <p:sldId id="260" r:id="rId6"/>
    <p:sldId id="266" r:id="rId7"/>
    <p:sldId id="267" r:id="rId8"/>
    <p:sldId id="261" r:id="rId9"/>
    <p:sldId id="269" r:id="rId10"/>
    <p:sldId id="268" r:id="rId11"/>
    <p:sldId id="270" r:id="rId12"/>
    <p:sldId id="271" r:id="rId13"/>
    <p:sldId id="277" r:id="rId14"/>
    <p:sldId id="273" r:id="rId15"/>
    <p:sldId id="272" r:id="rId16"/>
    <p:sldId id="263" r:id="rId17"/>
    <p:sldId id="274" r:id="rId18"/>
    <p:sldId id="276" r:id="rId19"/>
    <p:sldId id="275" r:id="rId20"/>
    <p:sldId id="264" r:id="rId21"/>
    <p:sldId id="278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nce\Desktop\learning%20curv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Learning Curves TFLite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Foglio1!$C$1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Foglio1!$B$2:$B$21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Foglio1!$C$2:$C$21</c:f>
              <c:numCache>
                <c:formatCode>0.0000</c:formatCode>
                <c:ptCount val="20"/>
                <c:pt idx="0">
                  <c:v>1.1134999999999999</c:v>
                </c:pt>
                <c:pt idx="1">
                  <c:v>0.83709999999999996</c:v>
                </c:pt>
                <c:pt idx="2">
                  <c:v>0.79769999999999996</c:v>
                </c:pt>
                <c:pt idx="3">
                  <c:v>0.77910000000000001</c:v>
                </c:pt>
                <c:pt idx="4">
                  <c:v>0.76329999999999998</c:v>
                </c:pt>
                <c:pt idx="5">
                  <c:v>0.75680000000000003</c:v>
                </c:pt>
                <c:pt idx="6">
                  <c:v>0.74950000000000006</c:v>
                </c:pt>
                <c:pt idx="7">
                  <c:v>0.73860000000000003</c:v>
                </c:pt>
                <c:pt idx="8">
                  <c:v>0.73550000000000004</c:v>
                </c:pt>
                <c:pt idx="9">
                  <c:v>0.73370000000000002</c:v>
                </c:pt>
                <c:pt idx="10">
                  <c:v>0.7278</c:v>
                </c:pt>
                <c:pt idx="11">
                  <c:v>0.72219999999999995</c:v>
                </c:pt>
                <c:pt idx="12">
                  <c:v>0.71730000000000005</c:v>
                </c:pt>
                <c:pt idx="13">
                  <c:v>0.71250000000000002</c:v>
                </c:pt>
                <c:pt idx="14">
                  <c:v>0.71050000000000002</c:v>
                </c:pt>
                <c:pt idx="15">
                  <c:v>0.70330000000000004</c:v>
                </c:pt>
                <c:pt idx="16">
                  <c:v>0.70779999999999998</c:v>
                </c:pt>
                <c:pt idx="17">
                  <c:v>0.70689999999999997</c:v>
                </c:pt>
                <c:pt idx="18">
                  <c:v>0.70430000000000004</c:v>
                </c:pt>
                <c:pt idx="19">
                  <c:v>0.70199999999999996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12-42C9-B07F-641C17DE886A}"/>
            </c:ext>
          </c:extLst>
        </c:ser>
        <c:ser>
          <c:idx val="1"/>
          <c:order val="1"/>
          <c:tx>
            <c:strRef>
              <c:f>Foglio1!$D$1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Foglio1!$B$2:$B$21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Foglio1!$D$2:$D$21</c:f>
              <c:numCache>
                <c:formatCode>0.0000</c:formatCode>
                <c:ptCount val="20"/>
                <c:pt idx="0">
                  <c:v>0.88200000000000001</c:v>
                </c:pt>
                <c:pt idx="1">
                  <c:v>0.84140000000000004</c:v>
                </c:pt>
                <c:pt idx="2">
                  <c:v>0.79520000000000002</c:v>
                </c:pt>
                <c:pt idx="3">
                  <c:v>0.76259999999999994</c:v>
                </c:pt>
                <c:pt idx="4">
                  <c:v>0.74509999999999998</c:v>
                </c:pt>
                <c:pt idx="5">
                  <c:v>0.72360000000000002</c:v>
                </c:pt>
                <c:pt idx="6">
                  <c:v>0.72019999999999995</c:v>
                </c:pt>
                <c:pt idx="7">
                  <c:v>0.72250000000000003</c:v>
                </c:pt>
                <c:pt idx="8">
                  <c:v>0.71220000000000006</c:v>
                </c:pt>
                <c:pt idx="9">
                  <c:v>0.71799999999999997</c:v>
                </c:pt>
                <c:pt idx="10">
                  <c:v>0.68989999999999996</c:v>
                </c:pt>
                <c:pt idx="11">
                  <c:v>0.69630000000000003</c:v>
                </c:pt>
                <c:pt idx="12">
                  <c:v>0.69020000000000004</c:v>
                </c:pt>
                <c:pt idx="13">
                  <c:v>0.68840000000000001</c:v>
                </c:pt>
                <c:pt idx="14">
                  <c:v>0.6845</c:v>
                </c:pt>
                <c:pt idx="15">
                  <c:v>0.68210000000000004</c:v>
                </c:pt>
                <c:pt idx="16">
                  <c:v>0.68140000000000001</c:v>
                </c:pt>
                <c:pt idx="17">
                  <c:v>0.68069999999999997</c:v>
                </c:pt>
                <c:pt idx="18">
                  <c:v>0.68049999999999999</c:v>
                </c:pt>
                <c:pt idx="19">
                  <c:v>0.68010000000000004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12-42C9-B07F-641C17DE8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7857807"/>
        <c:axId val="407856975"/>
      </c:lineChart>
      <c:catAx>
        <c:axId val="407857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7856975"/>
        <c:crosses val="autoZero"/>
        <c:auto val="1"/>
        <c:lblAlgn val="ctr"/>
        <c:lblOffset val="100"/>
        <c:noMultiLvlLbl val="0"/>
      </c:catAx>
      <c:valAx>
        <c:axId val="407856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785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DA9F5E-C51C-4E6B-BB0F-3FC653DC6DC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36B33C-C67B-4F53-9248-C802AFADAA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L'Italia possiede una consistente popolazione di animali selvatici che vagano liberi nelle aree rurali, in particolare cinghiali e capre. Sebbene abitino prevalentemente in aree boschive, si aggirano nei villaggi e sulle strade e il loro numero è in aumento. </a:t>
          </a:r>
          <a:endParaRPr lang="en-US"/>
        </a:p>
      </dgm:t>
    </dgm:pt>
    <dgm:pt modelId="{EBBF9C4D-35DE-4E09-AEED-5EFDDE14AEBB}" type="parTrans" cxnId="{9ED7ADEE-EE2B-4664-81E0-4334A9F22FEB}">
      <dgm:prSet/>
      <dgm:spPr/>
      <dgm:t>
        <a:bodyPr/>
        <a:lstStyle/>
        <a:p>
          <a:endParaRPr lang="en-US"/>
        </a:p>
      </dgm:t>
    </dgm:pt>
    <dgm:pt modelId="{B222FCF3-197A-44C9-8FE7-44F799F6F3E7}" type="sibTrans" cxnId="{9ED7ADEE-EE2B-4664-81E0-4334A9F22FEB}">
      <dgm:prSet/>
      <dgm:spPr/>
      <dgm:t>
        <a:bodyPr/>
        <a:lstStyle/>
        <a:p>
          <a:endParaRPr lang="en-US"/>
        </a:p>
      </dgm:t>
    </dgm:pt>
    <dgm:pt modelId="{13299E27-D85B-48A1-B0E1-885AD3D4D5E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Quando si guida attraverso tali aree note per essere densamente popolate da animali selvatici, c'è sempre la possibilità dell'arrivo improvviso e inaspettato di un animale che attraversa la strada sul percorso di un'auto, dando al conducente poco o nessun tempo per fermarsi. </a:t>
          </a:r>
          <a:endParaRPr lang="en-US"/>
        </a:p>
      </dgm:t>
    </dgm:pt>
    <dgm:pt modelId="{D891D6D8-367E-40BD-A1E4-4A6486AA799A}" type="parTrans" cxnId="{569FEEA6-08C1-4C09-AE62-5398655CFE65}">
      <dgm:prSet/>
      <dgm:spPr/>
      <dgm:t>
        <a:bodyPr/>
        <a:lstStyle/>
        <a:p>
          <a:endParaRPr lang="en-US"/>
        </a:p>
      </dgm:t>
    </dgm:pt>
    <dgm:pt modelId="{EC2E4F07-1FD5-405A-A314-386B3283BA77}" type="sibTrans" cxnId="{569FEEA6-08C1-4C09-AE62-5398655CFE65}">
      <dgm:prSet/>
      <dgm:spPr/>
      <dgm:t>
        <a:bodyPr/>
        <a:lstStyle/>
        <a:p>
          <a:endParaRPr lang="en-US"/>
        </a:p>
      </dgm:t>
    </dgm:pt>
    <dgm:pt modelId="{C921D33E-94C0-4BCA-88DB-62F000CDF1B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Inoltre questi animali possono danneggiare coltivazioni e aziende agricole</a:t>
          </a:r>
          <a:endParaRPr lang="en-US"/>
        </a:p>
      </dgm:t>
    </dgm:pt>
    <dgm:pt modelId="{DB25D062-973F-41A2-8F10-D2D77163A400}" type="parTrans" cxnId="{F8571EF5-3591-47F6-BC1D-B308DF526D75}">
      <dgm:prSet/>
      <dgm:spPr/>
      <dgm:t>
        <a:bodyPr/>
        <a:lstStyle/>
        <a:p>
          <a:endParaRPr lang="en-US"/>
        </a:p>
      </dgm:t>
    </dgm:pt>
    <dgm:pt modelId="{3A96DAFF-905D-4250-BBC7-3919D5A5FDEC}" type="sibTrans" cxnId="{F8571EF5-3591-47F6-BC1D-B308DF526D75}">
      <dgm:prSet/>
      <dgm:spPr/>
      <dgm:t>
        <a:bodyPr/>
        <a:lstStyle/>
        <a:p>
          <a:endParaRPr lang="en-US"/>
        </a:p>
      </dgm:t>
    </dgm:pt>
    <dgm:pt modelId="{4C8C220E-6C9A-45A0-9628-FFA11AA7EDB1}" type="pres">
      <dgm:prSet presAssocID="{6FDA9F5E-C51C-4E6B-BB0F-3FC653DC6DC4}" presName="root" presStyleCnt="0">
        <dgm:presLayoutVars>
          <dgm:dir/>
          <dgm:resizeHandles val="exact"/>
        </dgm:presLayoutVars>
      </dgm:prSet>
      <dgm:spPr/>
    </dgm:pt>
    <dgm:pt modelId="{483D5B90-69A1-4559-9753-A463C9836E59}" type="pres">
      <dgm:prSet presAssocID="{2636B33C-C67B-4F53-9248-C802AFADAA6D}" presName="compNode" presStyleCnt="0"/>
      <dgm:spPr/>
    </dgm:pt>
    <dgm:pt modelId="{0857628A-4A5F-49F8-90F8-1B04E929FB4E}" type="pres">
      <dgm:prSet presAssocID="{2636B33C-C67B-4F53-9248-C802AFADAA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pra"/>
        </a:ext>
      </dgm:extLst>
    </dgm:pt>
    <dgm:pt modelId="{0FB8B294-7F41-4A9F-8A05-9DD93B7EEEEA}" type="pres">
      <dgm:prSet presAssocID="{2636B33C-C67B-4F53-9248-C802AFADAA6D}" presName="spaceRect" presStyleCnt="0"/>
      <dgm:spPr/>
    </dgm:pt>
    <dgm:pt modelId="{8EF3EBA3-9BD9-42A1-AAA7-A5EB392BF1F7}" type="pres">
      <dgm:prSet presAssocID="{2636B33C-C67B-4F53-9248-C802AFADAA6D}" presName="textRect" presStyleLbl="revTx" presStyleIdx="0" presStyleCnt="3">
        <dgm:presLayoutVars>
          <dgm:chMax val="1"/>
          <dgm:chPref val="1"/>
        </dgm:presLayoutVars>
      </dgm:prSet>
      <dgm:spPr/>
    </dgm:pt>
    <dgm:pt modelId="{34ACC7B7-0FB4-42A9-85B8-CCF7CA9B88E5}" type="pres">
      <dgm:prSet presAssocID="{B222FCF3-197A-44C9-8FE7-44F799F6F3E7}" presName="sibTrans" presStyleCnt="0"/>
      <dgm:spPr/>
    </dgm:pt>
    <dgm:pt modelId="{8C6C51AE-CA0A-4ABD-9333-78521A5A9536}" type="pres">
      <dgm:prSet presAssocID="{13299E27-D85B-48A1-B0E1-885AD3D4D5EC}" presName="compNode" presStyleCnt="0"/>
      <dgm:spPr/>
    </dgm:pt>
    <dgm:pt modelId="{76D3DE71-8300-4BDA-9979-2BF1A9D58728}" type="pres">
      <dgm:prSet presAssocID="{13299E27-D85B-48A1-B0E1-885AD3D4D5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E140F1F4-EF81-42A9-8CEE-1D8B95DB419A}" type="pres">
      <dgm:prSet presAssocID="{13299E27-D85B-48A1-B0E1-885AD3D4D5EC}" presName="spaceRect" presStyleCnt="0"/>
      <dgm:spPr/>
    </dgm:pt>
    <dgm:pt modelId="{9D99575E-57E3-47B5-AE09-51272B7B6141}" type="pres">
      <dgm:prSet presAssocID="{13299E27-D85B-48A1-B0E1-885AD3D4D5EC}" presName="textRect" presStyleLbl="revTx" presStyleIdx="1" presStyleCnt="3">
        <dgm:presLayoutVars>
          <dgm:chMax val="1"/>
          <dgm:chPref val="1"/>
        </dgm:presLayoutVars>
      </dgm:prSet>
      <dgm:spPr/>
    </dgm:pt>
    <dgm:pt modelId="{D654A792-D08A-4E8E-83A0-07A34DAD2508}" type="pres">
      <dgm:prSet presAssocID="{EC2E4F07-1FD5-405A-A314-386B3283BA77}" presName="sibTrans" presStyleCnt="0"/>
      <dgm:spPr/>
    </dgm:pt>
    <dgm:pt modelId="{7430627B-1E8E-4C7E-85AF-B240AD616F59}" type="pres">
      <dgm:prSet presAssocID="{C921D33E-94C0-4BCA-88DB-62F000CDF1BB}" presName="compNode" presStyleCnt="0"/>
      <dgm:spPr/>
    </dgm:pt>
    <dgm:pt modelId="{2D00572F-2F0C-4A7D-8B78-537F1DF8638E}" type="pres">
      <dgm:prSet presAssocID="{C921D33E-94C0-4BCA-88DB-62F000CDF1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ale con riempimento a tinta unita"/>
        </a:ext>
      </dgm:extLst>
    </dgm:pt>
    <dgm:pt modelId="{58ACBAC9-C745-43E9-B598-436EFD9F9FCF}" type="pres">
      <dgm:prSet presAssocID="{C921D33E-94C0-4BCA-88DB-62F000CDF1BB}" presName="spaceRect" presStyleCnt="0"/>
      <dgm:spPr/>
    </dgm:pt>
    <dgm:pt modelId="{F28B054D-D587-4A80-8659-D1330B32CA91}" type="pres">
      <dgm:prSet presAssocID="{C921D33E-94C0-4BCA-88DB-62F000CDF1B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796D1C-F6D7-43EC-BA25-E7D4065FF3D0}" type="presOf" srcId="{13299E27-D85B-48A1-B0E1-885AD3D4D5EC}" destId="{9D99575E-57E3-47B5-AE09-51272B7B6141}" srcOrd="0" destOrd="0" presId="urn:microsoft.com/office/officeart/2018/2/layout/IconLabelList"/>
    <dgm:cxn modelId="{A4B15131-2EE7-4AC5-B18A-08EEFF9821F4}" type="presOf" srcId="{C921D33E-94C0-4BCA-88DB-62F000CDF1BB}" destId="{F28B054D-D587-4A80-8659-D1330B32CA91}" srcOrd="0" destOrd="0" presId="urn:microsoft.com/office/officeart/2018/2/layout/IconLabelList"/>
    <dgm:cxn modelId="{569FEEA6-08C1-4C09-AE62-5398655CFE65}" srcId="{6FDA9F5E-C51C-4E6B-BB0F-3FC653DC6DC4}" destId="{13299E27-D85B-48A1-B0E1-885AD3D4D5EC}" srcOrd="1" destOrd="0" parTransId="{D891D6D8-367E-40BD-A1E4-4A6486AA799A}" sibTransId="{EC2E4F07-1FD5-405A-A314-386B3283BA77}"/>
    <dgm:cxn modelId="{9ED7ADEE-EE2B-4664-81E0-4334A9F22FEB}" srcId="{6FDA9F5E-C51C-4E6B-BB0F-3FC653DC6DC4}" destId="{2636B33C-C67B-4F53-9248-C802AFADAA6D}" srcOrd="0" destOrd="0" parTransId="{EBBF9C4D-35DE-4E09-AEED-5EFDDE14AEBB}" sibTransId="{B222FCF3-197A-44C9-8FE7-44F799F6F3E7}"/>
    <dgm:cxn modelId="{ABB886F2-99D3-4A30-A82D-020317D8DA9F}" type="presOf" srcId="{6FDA9F5E-C51C-4E6B-BB0F-3FC653DC6DC4}" destId="{4C8C220E-6C9A-45A0-9628-FFA11AA7EDB1}" srcOrd="0" destOrd="0" presId="urn:microsoft.com/office/officeart/2018/2/layout/IconLabelList"/>
    <dgm:cxn modelId="{76A4D0F4-5746-4445-A0E2-B3A9EE6946FA}" type="presOf" srcId="{2636B33C-C67B-4F53-9248-C802AFADAA6D}" destId="{8EF3EBA3-9BD9-42A1-AAA7-A5EB392BF1F7}" srcOrd="0" destOrd="0" presId="urn:microsoft.com/office/officeart/2018/2/layout/IconLabelList"/>
    <dgm:cxn modelId="{F8571EF5-3591-47F6-BC1D-B308DF526D75}" srcId="{6FDA9F5E-C51C-4E6B-BB0F-3FC653DC6DC4}" destId="{C921D33E-94C0-4BCA-88DB-62F000CDF1BB}" srcOrd="2" destOrd="0" parTransId="{DB25D062-973F-41A2-8F10-D2D77163A400}" sibTransId="{3A96DAFF-905D-4250-BBC7-3919D5A5FDEC}"/>
    <dgm:cxn modelId="{0D78C695-ADDC-43E8-94C8-F43CFE99C77D}" type="presParOf" srcId="{4C8C220E-6C9A-45A0-9628-FFA11AA7EDB1}" destId="{483D5B90-69A1-4559-9753-A463C9836E59}" srcOrd="0" destOrd="0" presId="urn:microsoft.com/office/officeart/2018/2/layout/IconLabelList"/>
    <dgm:cxn modelId="{DDE19ED1-1D12-47A2-A92E-BC73673AE24C}" type="presParOf" srcId="{483D5B90-69A1-4559-9753-A463C9836E59}" destId="{0857628A-4A5F-49F8-90F8-1B04E929FB4E}" srcOrd="0" destOrd="0" presId="urn:microsoft.com/office/officeart/2018/2/layout/IconLabelList"/>
    <dgm:cxn modelId="{EFD56E2C-67F3-4C52-8CD7-1B82E2D49342}" type="presParOf" srcId="{483D5B90-69A1-4559-9753-A463C9836E59}" destId="{0FB8B294-7F41-4A9F-8A05-9DD93B7EEEEA}" srcOrd="1" destOrd="0" presId="urn:microsoft.com/office/officeart/2018/2/layout/IconLabelList"/>
    <dgm:cxn modelId="{CA600828-EAA7-4B4F-8021-A81222832479}" type="presParOf" srcId="{483D5B90-69A1-4559-9753-A463C9836E59}" destId="{8EF3EBA3-9BD9-42A1-AAA7-A5EB392BF1F7}" srcOrd="2" destOrd="0" presId="urn:microsoft.com/office/officeart/2018/2/layout/IconLabelList"/>
    <dgm:cxn modelId="{A0959F1A-A4A6-41F7-B491-BB682E62808C}" type="presParOf" srcId="{4C8C220E-6C9A-45A0-9628-FFA11AA7EDB1}" destId="{34ACC7B7-0FB4-42A9-85B8-CCF7CA9B88E5}" srcOrd="1" destOrd="0" presId="urn:microsoft.com/office/officeart/2018/2/layout/IconLabelList"/>
    <dgm:cxn modelId="{13077606-AB63-4506-AC9A-B6A92B884780}" type="presParOf" srcId="{4C8C220E-6C9A-45A0-9628-FFA11AA7EDB1}" destId="{8C6C51AE-CA0A-4ABD-9333-78521A5A9536}" srcOrd="2" destOrd="0" presId="urn:microsoft.com/office/officeart/2018/2/layout/IconLabelList"/>
    <dgm:cxn modelId="{07982915-0976-4922-86CD-CF1A07BC4125}" type="presParOf" srcId="{8C6C51AE-CA0A-4ABD-9333-78521A5A9536}" destId="{76D3DE71-8300-4BDA-9979-2BF1A9D58728}" srcOrd="0" destOrd="0" presId="urn:microsoft.com/office/officeart/2018/2/layout/IconLabelList"/>
    <dgm:cxn modelId="{3D9182DD-9A6F-42C8-A2EC-050FFA0725EF}" type="presParOf" srcId="{8C6C51AE-CA0A-4ABD-9333-78521A5A9536}" destId="{E140F1F4-EF81-42A9-8CEE-1D8B95DB419A}" srcOrd="1" destOrd="0" presId="urn:microsoft.com/office/officeart/2018/2/layout/IconLabelList"/>
    <dgm:cxn modelId="{1A4C35EA-F97E-4C4E-B429-45B7756D9540}" type="presParOf" srcId="{8C6C51AE-CA0A-4ABD-9333-78521A5A9536}" destId="{9D99575E-57E3-47B5-AE09-51272B7B6141}" srcOrd="2" destOrd="0" presId="urn:microsoft.com/office/officeart/2018/2/layout/IconLabelList"/>
    <dgm:cxn modelId="{C941388A-1CF9-4A4B-8C8B-DF36D53075BC}" type="presParOf" srcId="{4C8C220E-6C9A-45A0-9628-FFA11AA7EDB1}" destId="{D654A792-D08A-4E8E-83A0-07A34DAD2508}" srcOrd="3" destOrd="0" presId="urn:microsoft.com/office/officeart/2018/2/layout/IconLabelList"/>
    <dgm:cxn modelId="{4D78A8AC-2CDD-40D3-AD93-D8138D3EABD7}" type="presParOf" srcId="{4C8C220E-6C9A-45A0-9628-FFA11AA7EDB1}" destId="{7430627B-1E8E-4C7E-85AF-B240AD616F59}" srcOrd="4" destOrd="0" presId="urn:microsoft.com/office/officeart/2018/2/layout/IconLabelList"/>
    <dgm:cxn modelId="{3727F7C2-F99A-4BB2-976D-C5BFA888546C}" type="presParOf" srcId="{7430627B-1E8E-4C7E-85AF-B240AD616F59}" destId="{2D00572F-2F0C-4A7D-8B78-537F1DF8638E}" srcOrd="0" destOrd="0" presId="urn:microsoft.com/office/officeart/2018/2/layout/IconLabelList"/>
    <dgm:cxn modelId="{ADCCE014-FD88-4317-9824-C8EBF394D4DA}" type="presParOf" srcId="{7430627B-1E8E-4C7E-85AF-B240AD616F59}" destId="{58ACBAC9-C745-43E9-B598-436EFD9F9FCF}" srcOrd="1" destOrd="0" presId="urn:microsoft.com/office/officeart/2018/2/layout/IconLabelList"/>
    <dgm:cxn modelId="{DD21DB8C-A3A8-42E3-987E-A99B81A0F9D3}" type="presParOf" srcId="{7430627B-1E8E-4C7E-85AF-B240AD616F59}" destId="{F28B054D-D587-4A80-8659-D1330B32CA9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7628A-4A5F-49F8-90F8-1B04E929FB4E}">
      <dsp:nvSpPr>
        <dsp:cNvPr id="0" name=""/>
        <dsp:cNvSpPr/>
      </dsp:nvSpPr>
      <dsp:spPr>
        <a:xfrm>
          <a:off x="1212569" y="801906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3EBA3-9BD9-42A1-AAA7-A5EB392BF1F7}">
      <dsp:nvSpPr>
        <dsp:cNvPr id="0" name=""/>
        <dsp:cNvSpPr/>
      </dsp:nvSpPr>
      <dsp:spPr>
        <a:xfrm>
          <a:off x="417971" y="2514431"/>
          <a:ext cx="288945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L'Italia possiede una consistente popolazione di animali selvatici che vagano liberi nelle aree rurali, in particolare cinghiali e capre. Sebbene abitino prevalentemente in aree boschive, si aggirano nei villaggi e sulle strade e il loro numero è in aumento. </a:t>
          </a:r>
          <a:endParaRPr lang="en-US" sz="1100" kern="1200"/>
        </a:p>
      </dsp:txBody>
      <dsp:txXfrm>
        <a:off x="417971" y="2514431"/>
        <a:ext cx="2889450" cy="1035000"/>
      </dsp:txXfrm>
    </dsp:sp>
    <dsp:sp modelId="{76D3DE71-8300-4BDA-9979-2BF1A9D58728}">
      <dsp:nvSpPr>
        <dsp:cNvPr id="0" name=""/>
        <dsp:cNvSpPr/>
      </dsp:nvSpPr>
      <dsp:spPr>
        <a:xfrm>
          <a:off x="4607673" y="801906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9575E-57E3-47B5-AE09-51272B7B6141}">
      <dsp:nvSpPr>
        <dsp:cNvPr id="0" name=""/>
        <dsp:cNvSpPr/>
      </dsp:nvSpPr>
      <dsp:spPr>
        <a:xfrm>
          <a:off x="3813075" y="2514431"/>
          <a:ext cx="288945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Quando si guida attraverso tali aree note per essere densamente popolate da animali selvatici, c'è sempre la possibilità dell'arrivo improvviso e inaspettato di un animale che attraversa la strada sul percorso di un'auto, dando al conducente poco o nessun tempo per fermarsi. </a:t>
          </a:r>
          <a:endParaRPr lang="en-US" sz="1100" kern="1200"/>
        </a:p>
      </dsp:txBody>
      <dsp:txXfrm>
        <a:off x="3813075" y="2514431"/>
        <a:ext cx="2889450" cy="1035000"/>
      </dsp:txXfrm>
    </dsp:sp>
    <dsp:sp modelId="{2D00572F-2F0C-4A7D-8B78-537F1DF8638E}">
      <dsp:nvSpPr>
        <dsp:cNvPr id="0" name=""/>
        <dsp:cNvSpPr/>
      </dsp:nvSpPr>
      <dsp:spPr>
        <a:xfrm>
          <a:off x="8002777" y="80190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B054D-D587-4A80-8659-D1330B32CA91}">
      <dsp:nvSpPr>
        <dsp:cNvPr id="0" name=""/>
        <dsp:cNvSpPr/>
      </dsp:nvSpPr>
      <dsp:spPr>
        <a:xfrm>
          <a:off x="7208178" y="2514431"/>
          <a:ext cx="288945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Inoltre questi animali possono danneggiare coltivazioni e aziende agricole</a:t>
          </a:r>
          <a:endParaRPr lang="en-US" sz="1100" kern="1200"/>
        </a:p>
      </dsp:txBody>
      <dsp:txXfrm>
        <a:off x="7208178" y="2514431"/>
        <a:ext cx="2889450" cy="103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EC697-2FEF-4752-A4E0-085ACB5700DF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2100E-BCB6-4708-969F-1C5FD56F0E8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419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Ci sono varie condizioni di illuminazione e anche foto in notturna infrarossi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2100E-BCB6-4708-969F-1C5FD56F0E8E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92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 learning curve di yolov5s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2100E-BCB6-4708-969F-1C5FD56F0E8E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76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2100E-BCB6-4708-969F-1C5FD56F0E8E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8899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Tensorflow ha un tempo di inferenza 5 volte minore </a:t>
            </a:r>
          </a:p>
          <a:p>
            <a:r>
              <a:rPr lang="it-IT" dirty="0"/>
              <a:t>Grazie alla quantizzazione  e al numero minore di parametri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2100E-BCB6-4708-969F-1C5FD56F0E8E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6134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È un SBC </a:t>
            </a:r>
            <a:r>
              <a:rPr lang="it-IT" dirty="0" err="1"/>
              <a:t>singl</a:t>
            </a:r>
            <a:r>
              <a:rPr lang="it-IT" dirty="0"/>
              <a:t> board computer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2100E-BCB6-4708-969F-1C5FD56F0E8E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5799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Il modello anche se ha una recall più bassa si comporta bene, dato che l’hardware non ha una GPU potente.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2100E-BCB6-4708-969F-1C5FD56F0E8E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074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ED08CD-7BBB-41EF-B7F8-4783D1A78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C8B53A3-BD71-48CF-8020-031A4416C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3C85A1-CB33-4895-98CA-1BD4ED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9D3D41-01D1-40BC-B60B-8DBCB3AA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565CAF-5906-4B49-85B4-394B306B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583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4D5769-B70F-4A1F-9FE8-1F7C1EF9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2FC5A-A91D-41FF-BAAF-764806E94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B2AA72-0696-47B1-BBB3-2BFB1480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1D78CB-B3FC-484B-9DCD-C8F24BE6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705A2B-94CD-4005-82CC-393409774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237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00F729-9D94-4972-BAAB-0D51F03DB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06FCBE0-6C69-46EF-92D9-97D1D0FAA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34C1DF-5AB4-45A4-8B62-CED8DAC9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0182CA-5CA8-4F6A-ABF1-33CE0C15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3EF569-1D1F-48FB-8D78-E434387F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392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FF6170-8C5E-487B-BE0C-C3417F9A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53C313-15E1-43D4-80ED-9AEE063D3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1F7FEE-A04E-443F-8B14-5036EAA7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6B5613-7BA7-4048-8D2B-71E63053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546C61-1521-435D-AF4D-E88CF474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91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AA1815-DEF4-45D6-B834-EB3212D8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131653-4B0E-4161-8312-B8FABE48A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A8D5F9-5D44-47E6-8645-2CB54B5B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5B7427-82A1-4892-AC43-0A9C53C1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3A612B-E1E2-453E-9434-520FD6C7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131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B41994-3F14-4151-93CF-766CA3C4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09A339-72FA-4D6B-80C8-7A9702985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C00E9A-8E7F-4E5A-9657-C97DCAC6C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948F17D-E0EB-497F-A79C-44B104D6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E15AD9-D8C4-4E0F-851D-2A46E8E8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D4822C-8B8B-4A8E-88B5-CF3D46E3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132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B56749-D1EC-47BB-9F40-F258D3DF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2C1BB-069D-4A8B-85B2-FD42A6F66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4C77C0-686C-4884-A22C-F8892D071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7147384-3BDD-449C-8F91-E88BE8AD4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A8845E-3790-4C9E-B5E8-1F28BFBFE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2ADD9ED-70DD-4F06-85D7-D1EDE006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1E52DC-E2FB-4A59-8CA3-AD208A249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EBCF8AF-D4C8-413A-84F7-11061191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390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DE873F-6B1D-49A5-AE9F-C5BA6C3C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4BBA449-8544-4336-B84E-7567EA1E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64E794-E075-4B11-87DA-1F0441A2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1968680-3219-4017-941B-68EF1040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618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92CEBB7-AF66-4F33-B8C4-DD5B293F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5AE1CFE-7C20-499E-B75C-757CBECD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DFCEFB-8408-4209-B0B8-AC878663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6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4D1166-7234-490E-9CD4-17628EE0B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103B3D-887B-44E0-B643-3C41D1D38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CEB42ED-56DC-4B7D-9C0E-9EB2374C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EAD8EA-DD2C-4C58-A5DE-759CE6AFB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5D9EA7-956A-471E-9FFA-81A88A30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F16C3BA-1103-4CAA-A35E-F97B1C13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8411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FB64B7-D674-47C4-B4BC-78964DE4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A17FE7B-4BAD-47B1-99AF-0226DC473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861D1E-5B63-4A95-AC55-F05F9857B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005313-CB64-487F-91FB-07F23646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5DCAF1-57F3-4D0D-8534-484621FB6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A3008D-344E-4E7B-A3D3-62E43157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2220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CB5ADC0-61E2-4DAD-9C84-A58B5785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6A783F-3833-4951-B75F-F74C0EC2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18AAED-A9E0-4A3E-8ED8-FF66F9ED5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82DAE-28D4-4614-BC98-E35BF692D23E}" type="datetimeFigureOut">
              <a:rPr lang="it-IT" smtClean="0"/>
              <a:t>13/05/2022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C2C9D7-FA6A-434D-9CE8-666930321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A644FC-4B2B-48C6-8364-431FED3C1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E5CB6-2134-4636-86F5-8003C6EEB56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582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A55A900-CF52-490C-B5B0-5EF0FB78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8371" y="183790"/>
            <a:ext cx="975259" cy="9752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E0BDE2D-76A9-42FF-A5FC-DC5555CE3AA9}"/>
              </a:ext>
            </a:extLst>
          </p:cNvPr>
          <p:cNvSpPr/>
          <p:nvPr/>
        </p:nvSpPr>
        <p:spPr>
          <a:xfrm>
            <a:off x="946484" y="4520671"/>
            <a:ext cx="2871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Thesis Advisors:</a:t>
            </a:r>
          </a:p>
          <a:p>
            <a:r>
              <a:rPr lang="it-IT" dirty="0"/>
              <a:t>Prof. ssa Tortora Genoveffa</a:t>
            </a:r>
          </a:p>
          <a:p>
            <a:r>
              <a:rPr lang="it-IT" dirty="0"/>
              <a:t>Prof. ssa Monica Sebillo</a:t>
            </a:r>
          </a:p>
          <a:p>
            <a:r>
              <a:rPr lang="it-IT" dirty="0"/>
              <a:t>Dott. Pietro Battistoni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DC68132-D7D4-4CEF-8D0F-E721431AD2B7}"/>
              </a:ext>
            </a:extLst>
          </p:cNvPr>
          <p:cNvSpPr/>
          <p:nvPr/>
        </p:nvSpPr>
        <p:spPr>
          <a:xfrm>
            <a:off x="8373979" y="4505750"/>
            <a:ext cx="2871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Student:</a:t>
            </a:r>
          </a:p>
          <a:p>
            <a:r>
              <a:rPr lang="it-IT" dirty="0"/>
              <a:t>Russo Vincenzo</a:t>
            </a:r>
          </a:p>
          <a:p>
            <a:r>
              <a:rPr lang="it-IT" dirty="0"/>
              <a:t>Matr: 0522500860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439B5E6-8506-4389-8801-67E7ECF22412}"/>
              </a:ext>
            </a:extLst>
          </p:cNvPr>
          <p:cNvSpPr/>
          <p:nvPr/>
        </p:nvSpPr>
        <p:spPr>
          <a:xfrm>
            <a:off x="477982" y="2505670"/>
            <a:ext cx="112360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dirty="0">
                <a:latin typeface="+mj-lt"/>
                <a:ea typeface="+mj-ea"/>
                <a:cs typeface="+mj-cs"/>
              </a:rPr>
              <a:t>Animal Recognition using an edge device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9B75F10-C1E5-4D9A-AAF3-D399E659B4D5}"/>
              </a:ext>
            </a:extLst>
          </p:cNvPr>
          <p:cNvSpPr/>
          <p:nvPr/>
        </p:nvSpPr>
        <p:spPr>
          <a:xfrm>
            <a:off x="4518998" y="1216258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Università degli Studi di Salerno</a:t>
            </a:r>
          </a:p>
          <a:p>
            <a:pPr algn="ctr"/>
            <a:r>
              <a:rPr lang="it-IT" dirty="0"/>
              <a:t>Dipartimento di Informatica</a:t>
            </a:r>
          </a:p>
          <a:p>
            <a:pPr algn="ctr"/>
            <a:r>
              <a:rPr lang="it-IT" sz="1200" dirty="0"/>
              <a:t>a.a. 2021/2022</a:t>
            </a:r>
          </a:p>
        </p:txBody>
      </p:sp>
    </p:spTree>
    <p:extLst>
      <p:ext uri="{BB962C8B-B14F-4D97-AF65-F5344CB8AC3E}">
        <p14:creationId xmlns:p14="http://schemas.microsoft.com/office/powerpoint/2010/main" val="275289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92E47D2-038A-4FA1-A5AE-E374066F9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r="3525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7A05ABB-DE8C-443F-9AF2-9A023F6D0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0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22D7189-F034-4C9B-9437-46E95C0817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200"/>
          <a:stretch/>
        </p:blipFill>
        <p:spPr>
          <a:xfrm>
            <a:off x="198739" y="3510857"/>
            <a:ext cx="5804105" cy="29191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B799975-8BA6-4DF3-8FF0-80331B7700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101"/>
          <a:stretch/>
        </p:blipFill>
        <p:spPr>
          <a:xfrm>
            <a:off x="6195372" y="3510858"/>
            <a:ext cx="5797883" cy="291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3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49FC05-C971-41FC-8C69-65D4EDAD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4EF1EF6-5E8C-4D15-9CC2-3AF0A2723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01" y="463067"/>
            <a:ext cx="8897799" cy="5931866"/>
          </a:xfrm>
        </p:spPr>
      </p:pic>
    </p:spTree>
    <p:extLst>
      <p:ext uri="{BB962C8B-B14F-4D97-AF65-F5344CB8AC3E}">
        <p14:creationId xmlns:p14="http://schemas.microsoft.com/office/powerpoint/2010/main" val="93449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A340E5-91A0-434E-BC73-F220D1D83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76" y="22706"/>
            <a:ext cx="9083449" cy="6812588"/>
          </a:xfrm>
        </p:spPr>
      </p:pic>
    </p:spTree>
    <p:extLst>
      <p:ext uri="{BB962C8B-B14F-4D97-AF65-F5344CB8AC3E}">
        <p14:creationId xmlns:p14="http://schemas.microsoft.com/office/powerpoint/2010/main" val="3821640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96FB1C-8B67-4B77-8154-FF975305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it-IT" sz="3700" dirty="0"/>
              <a:t>Addestramento 2° modello (Tensorflow Lite)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205DE4-69BA-4B29-95FA-95E08E6C9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it-IT" dirty="0"/>
              <a:t>Resize delle immagini a 416x416</a:t>
            </a:r>
          </a:p>
          <a:p>
            <a:r>
              <a:rPr lang="it-IT" dirty="0"/>
              <a:t>efficientdet_lite0</a:t>
            </a:r>
          </a:p>
          <a:p>
            <a:pPr lvl="1"/>
            <a:r>
              <a:rPr lang="it-IT" dirty="0"/>
              <a:t>3,239,126</a:t>
            </a:r>
            <a:r>
              <a:rPr lang="en-US" dirty="0"/>
              <a:t> parameters</a:t>
            </a:r>
            <a:endParaRPr lang="it-IT" dirty="0"/>
          </a:p>
          <a:p>
            <a:r>
              <a:rPr lang="it-IT" dirty="0"/>
              <a:t>Google Colab GPU (Tesla K80)</a:t>
            </a:r>
          </a:p>
          <a:p>
            <a:r>
              <a:rPr lang="it-IT" dirty="0"/>
              <a:t>20 epoche</a:t>
            </a:r>
          </a:p>
          <a:p>
            <a:r>
              <a:rPr lang="it-IT" dirty="0"/>
              <a:t>Freezing del layer P6 (Transfer Learning)</a:t>
            </a:r>
          </a:p>
        </p:txBody>
      </p:sp>
      <p:pic>
        <p:nvPicPr>
          <p:cNvPr id="5" name="Picture 4" descr="Immagine che contiene testo, natura, lavagna&#10;&#10;Descrizione generata automaticamente">
            <a:extLst>
              <a:ext uri="{FF2B5EF4-FFF2-40B4-BE49-F238E27FC236}">
                <a16:creationId xmlns:a16="http://schemas.microsoft.com/office/drawing/2014/main" id="{0DB96D58-8990-30E3-EDCF-BD24097F3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1" r="29238" b="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18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49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AA4F05-6E4A-4B1D-9DB0-1573217E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6515269-4CBD-433D-B658-9EED98594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14"/>
          <a:stretch/>
        </p:blipFill>
        <p:spPr>
          <a:xfrm>
            <a:off x="0" y="1151166"/>
            <a:ext cx="12374782" cy="4555667"/>
          </a:xfrm>
        </p:spPr>
      </p:pic>
    </p:spTree>
    <p:extLst>
      <p:ext uri="{BB962C8B-B14F-4D97-AF65-F5344CB8AC3E}">
        <p14:creationId xmlns:p14="http://schemas.microsoft.com/office/powerpoint/2010/main" val="4210878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DAD8A60A-10DB-4267-8ED9-7E277A7416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0384493"/>
              </p:ext>
            </p:extLst>
          </p:nvPr>
        </p:nvGraphicFramePr>
        <p:xfrm>
          <a:off x="1799617" y="0"/>
          <a:ext cx="8784077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443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075A52-5F63-4ABE-84E8-279C97B9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4" y="116349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it-IT" sz="5200" dirty="0"/>
              <a:t>Confronto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F81333E3-E212-41A7-9E6F-E86698D917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572681"/>
              </p:ext>
            </p:extLst>
          </p:nvPr>
        </p:nvGraphicFramePr>
        <p:xfrm>
          <a:off x="1525021" y="1252728"/>
          <a:ext cx="9141959" cy="435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9966">
                  <a:extLst>
                    <a:ext uri="{9D8B030D-6E8A-4147-A177-3AD203B41FA5}">
                      <a16:colId xmlns:a16="http://schemas.microsoft.com/office/drawing/2014/main" val="469800161"/>
                    </a:ext>
                  </a:extLst>
                </a:gridCol>
                <a:gridCol w="3433611">
                  <a:extLst>
                    <a:ext uri="{9D8B030D-6E8A-4147-A177-3AD203B41FA5}">
                      <a16:colId xmlns:a16="http://schemas.microsoft.com/office/drawing/2014/main" val="1578104261"/>
                    </a:ext>
                  </a:extLst>
                </a:gridCol>
                <a:gridCol w="2668382">
                  <a:extLst>
                    <a:ext uri="{9D8B030D-6E8A-4147-A177-3AD203B41FA5}">
                      <a16:colId xmlns:a16="http://schemas.microsoft.com/office/drawing/2014/main" val="102327215"/>
                    </a:ext>
                  </a:extLst>
                </a:gridCol>
              </a:tblGrid>
              <a:tr h="621792">
                <a:tc>
                  <a:txBody>
                    <a:bodyPr/>
                    <a:lstStyle/>
                    <a:p>
                      <a:pPr algn="l" fontAlgn="b"/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efficientdet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YOLOV5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extLst>
                  <a:ext uri="{0D108BD9-81ED-4DB2-BD59-A6C34878D82A}">
                    <a16:rowId xmlns:a16="http://schemas.microsoft.com/office/drawing/2014/main" val="3815746152"/>
                  </a:ext>
                </a:extLst>
              </a:tr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it-IT" sz="3200" u="none" strike="noStrike" dirty="0">
                          <a:effectLst/>
                        </a:rPr>
                        <a:t>AP50    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0,606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0,866</a:t>
                      </a:r>
                      <a:endParaRPr lang="it-IT" sz="3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extLst>
                  <a:ext uri="{0D108BD9-81ED-4DB2-BD59-A6C34878D82A}">
                    <a16:rowId xmlns:a16="http://schemas.microsoft.com/office/drawing/2014/main" val="802990014"/>
                  </a:ext>
                </a:extLst>
              </a:tr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it-IT" sz="3200" u="none" strike="noStrike" dirty="0">
                          <a:effectLst/>
                        </a:rPr>
                        <a:t>AP (boar)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0,271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0,543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extLst>
                  <a:ext uri="{0D108BD9-81ED-4DB2-BD59-A6C34878D82A}">
                    <a16:rowId xmlns:a16="http://schemas.microsoft.com/office/drawing/2014/main" val="4269298856"/>
                  </a:ext>
                </a:extLst>
              </a:tr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it-IT" sz="3200" u="none" strike="noStrike" dirty="0">
                          <a:effectLst/>
                        </a:rPr>
                        <a:t>AP (goat)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0,263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0,432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extLst>
                  <a:ext uri="{0D108BD9-81ED-4DB2-BD59-A6C34878D82A}">
                    <a16:rowId xmlns:a16="http://schemas.microsoft.com/office/drawing/2014/main" val="2705426491"/>
                  </a:ext>
                </a:extLst>
              </a:tr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it-IT" sz="3200" u="none" strike="noStrike" dirty="0">
                          <a:effectLst/>
                        </a:rPr>
                        <a:t>AR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0,485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0,807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extLst>
                  <a:ext uri="{0D108BD9-81ED-4DB2-BD59-A6C34878D82A}">
                    <a16:rowId xmlns:a16="http://schemas.microsoft.com/office/drawing/2014/main" val="61237915"/>
                  </a:ext>
                </a:extLst>
              </a:tr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it-IT" sz="3200" u="none" strike="noStrike" dirty="0">
                          <a:effectLst/>
                        </a:rPr>
                        <a:t>Parameters (m)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3,2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7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extLst>
                  <a:ext uri="{0D108BD9-81ED-4DB2-BD59-A6C34878D82A}">
                    <a16:rowId xmlns:a16="http://schemas.microsoft.com/office/drawing/2014/main" val="2130711881"/>
                  </a:ext>
                </a:extLst>
              </a:tr>
              <a:tr h="621792">
                <a:tc>
                  <a:txBody>
                    <a:bodyPr/>
                    <a:lstStyle/>
                    <a:p>
                      <a:pPr algn="l" fontAlgn="b"/>
                      <a:r>
                        <a:rPr lang="it-IT" sz="3200" u="none" strike="noStrike" dirty="0">
                          <a:effectLst/>
                        </a:rPr>
                        <a:t>Inference time (s)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0,3</a:t>
                      </a:r>
                      <a:endParaRPr lang="it-IT" sz="3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200" u="none" strike="noStrike" dirty="0">
                          <a:effectLst/>
                        </a:rPr>
                        <a:t>1,6</a:t>
                      </a:r>
                      <a:endParaRPr lang="it-IT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367" marR="22367" marT="22367" marB="0" anchor="b"/>
                </a:tc>
                <a:extLst>
                  <a:ext uri="{0D108BD9-81ED-4DB2-BD59-A6C34878D82A}">
                    <a16:rowId xmlns:a16="http://schemas.microsoft.com/office/drawing/2014/main" val="1069397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94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B5C29564-3E67-4BD0-AF6F-BBAC56691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" r="8699" b="-1"/>
          <a:stretch/>
        </p:blipFill>
        <p:spPr>
          <a:xfrm>
            <a:off x="2519309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94B04A-32F4-4EEA-B920-5A5C0ACF9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/>
              <a:t>Hardware (Raspberry Pi 4B)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FFC08C-A491-426C-8394-85E297BF2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it-IT" sz="2000" dirty="0"/>
              <a:t>Raspberry Pi 4B</a:t>
            </a:r>
          </a:p>
          <a:p>
            <a:r>
              <a:rPr lang="it-IT" sz="2000" dirty="0"/>
              <a:t>CPU: </a:t>
            </a:r>
            <a:r>
              <a:rPr lang="en-US" sz="2000" dirty="0"/>
              <a:t>Broadcom BCM2711, Quad core Cortex-A72 (ARM v8) 64-bit SoC @ 1.5GHz</a:t>
            </a:r>
            <a:endParaRPr lang="it-IT" sz="2000" dirty="0"/>
          </a:p>
          <a:p>
            <a:r>
              <a:rPr lang="it-IT" sz="2000" dirty="0"/>
              <a:t>GPU: </a:t>
            </a:r>
            <a:r>
              <a:rPr lang="it-IT" sz="2000" dirty="0" err="1"/>
              <a:t>Broadcom</a:t>
            </a:r>
            <a:r>
              <a:rPr lang="it-IT" sz="2000" dirty="0"/>
              <a:t> </a:t>
            </a:r>
            <a:r>
              <a:rPr lang="it-IT" sz="2000" dirty="0" err="1"/>
              <a:t>VideoCore</a:t>
            </a:r>
            <a:r>
              <a:rPr lang="it-IT" sz="2000" dirty="0"/>
              <a:t> VI @ 500 MHz</a:t>
            </a:r>
          </a:p>
          <a:p>
            <a:r>
              <a:rPr lang="it-IT" sz="2000" dirty="0"/>
              <a:t>RAM: 4GB</a:t>
            </a:r>
          </a:p>
          <a:p>
            <a:r>
              <a:rPr lang="it-IT" sz="2000" dirty="0"/>
              <a:t>ROM: 128GB (microSD)</a:t>
            </a:r>
          </a:p>
          <a:p>
            <a:r>
              <a:rPr lang="it-IT" sz="2000" dirty="0"/>
              <a:t>Alimentazione: 3A, 5V,  4-8 Watt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296513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FDAB17-42F0-4396-A64F-FFA298BA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EA372C1-B205-43BF-BD1D-1D1DAE114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42" y="0"/>
            <a:ext cx="9102915" cy="6858000"/>
          </a:xfrm>
        </p:spPr>
      </p:pic>
    </p:spTree>
    <p:extLst>
      <p:ext uri="{BB962C8B-B14F-4D97-AF65-F5344CB8AC3E}">
        <p14:creationId xmlns:p14="http://schemas.microsoft.com/office/powerpoint/2010/main" val="160199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F46E7A-991F-4884-9497-7402681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016FFF-7C98-4CBF-A3F1-6D01607F8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70" y="42420"/>
            <a:ext cx="9001859" cy="6773159"/>
          </a:xfrm>
        </p:spPr>
      </p:pic>
    </p:spTree>
    <p:extLst>
      <p:ext uri="{BB962C8B-B14F-4D97-AF65-F5344CB8AC3E}">
        <p14:creationId xmlns:p14="http://schemas.microsoft.com/office/powerpoint/2010/main" val="181707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64D0A9-CFD3-41F5-9907-65BAB17FB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it-IT" dirty="0"/>
              <a:t>Outline</a:t>
            </a:r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12BCBC-E9D6-4491-AF0F-7B02E71C1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it-IT" dirty="0"/>
              <a:t>Problema affrontato</a:t>
            </a:r>
          </a:p>
          <a:p>
            <a:r>
              <a:rPr lang="it-IT" dirty="0"/>
              <a:t>Dataset</a:t>
            </a:r>
          </a:p>
          <a:p>
            <a:r>
              <a:rPr lang="it-IT" dirty="0"/>
              <a:t>Addestramento 1° modello</a:t>
            </a:r>
          </a:p>
          <a:p>
            <a:r>
              <a:rPr lang="it-IT" dirty="0"/>
              <a:t>Addestramento 2° modello</a:t>
            </a:r>
          </a:p>
          <a:p>
            <a:r>
              <a:rPr lang="it-IT" dirty="0"/>
              <a:t>Confronto</a:t>
            </a:r>
          </a:p>
          <a:p>
            <a:r>
              <a:rPr lang="it-IT" dirty="0"/>
              <a:t>Hardware</a:t>
            </a:r>
          </a:p>
          <a:p>
            <a:r>
              <a:rPr lang="it-IT" dirty="0"/>
              <a:t>Conclusione</a:t>
            </a:r>
          </a:p>
          <a:p>
            <a:endParaRPr lang="it-IT" dirty="0"/>
          </a:p>
        </p:txBody>
      </p:sp>
      <p:sp>
        <p:nvSpPr>
          <p:cNvPr id="19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8AF8FB-5878-4FA1-95A7-2B2668B7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F0E8F8-4611-4D0E-8F39-708AC8EE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YOLOv5 è addestrabile e valutabile in maniera rapida, permette un riconoscimento maggiormente accurato a spese delle risorse di calcolo.</a:t>
            </a:r>
          </a:p>
          <a:p>
            <a:r>
              <a:rPr lang="it-IT" dirty="0"/>
              <a:t>Tensorflow Lite ottiene maggior rapidità nell’identificazione a scapito dell’accuratezza.</a:t>
            </a:r>
          </a:p>
          <a:p>
            <a:r>
              <a:rPr lang="it-IT" dirty="0"/>
              <a:t>Valutare il Trade-off.</a:t>
            </a:r>
          </a:p>
          <a:p>
            <a:r>
              <a:rPr lang="it-IT" dirty="0"/>
              <a:t>L’approccio ideale sarebbe utilizzare hardware più potente, allo stesso tempo maggiormente costoso, e un dataset con un numero superiore di esempi annotati.</a:t>
            </a:r>
          </a:p>
        </p:txBody>
      </p:sp>
    </p:spTree>
    <p:extLst>
      <p:ext uri="{BB962C8B-B14F-4D97-AF65-F5344CB8AC3E}">
        <p14:creationId xmlns:p14="http://schemas.microsoft.com/office/powerpoint/2010/main" val="428657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F07C576-C0B5-48E7-91B2-6BED083BA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it-IT" dirty="0"/>
              <a:t>Grazie a tutti per l’attenzione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D00233E7-2DC2-4CA5-BB8A-77CC00894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it-IT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16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17A27A-5156-4422-8215-8A9C1ED8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 affrontato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36911899-0A24-EBEC-FFF1-034A1ED818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9415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743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5F6894-6633-4A2D-8AA7-C6B9DC7B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E38523-A1F5-4DAB-8EC1-6E4D2D9A0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2757147-1D1D-4940-BAE8-828221FB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22" y="3177"/>
            <a:ext cx="8108916" cy="663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7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4E953C-D9C5-4FA4-9AAB-F07923AE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it-IT" dirty="0"/>
              <a:t>Dataset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7F5281-0F99-456A-8E28-07FE34326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1500" dirty="0"/>
              <a:t>Il dataset Missouri Camera Traps della </a:t>
            </a:r>
            <a:r>
              <a:rPr lang="en-US" sz="1500" dirty="0"/>
              <a:t>Labeled Information Library of Alexandria </a:t>
            </a:r>
            <a:r>
              <a:rPr lang="it-IT" sz="1500" dirty="0"/>
              <a:t>contiene circa 25.000 immagini di trappole fotografiche che rappresentano </a:t>
            </a:r>
            <a:r>
              <a:rPr lang="it-IT" sz="1500"/>
              <a:t>20 classi di animali.</a:t>
            </a:r>
            <a:endParaRPr lang="it-IT" sz="1500" dirty="0"/>
          </a:p>
          <a:p>
            <a:r>
              <a:rPr lang="it-IT" sz="1500" dirty="0"/>
              <a:t>Le immagini all’interno di ogni sequenza condividono la stessa etichetta di specie (anche se l’animale potrebbe non essere stato registrato in tutte le immagini della sequenza). </a:t>
            </a:r>
          </a:p>
          <a:p>
            <a:r>
              <a:rPr lang="it-IT" sz="1500" dirty="0"/>
              <a:t>Sono incluse circa 900 bounding boxes. Si tratta di sequenze molto impegnative con scene altamente disordinate e dinamiche. </a:t>
            </a:r>
          </a:p>
          <a:p>
            <a:r>
              <a:rPr lang="it-IT" sz="1500" dirty="0"/>
              <a:t>Le risoluzioni spaziali delle immagini variano da 1920 × 1080 a 2048 × 1536.</a:t>
            </a:r>
          </a:p>
          <a:p>
            <a:r>
              <a:rPr lang="it-IT" sz="1500" dirty="0"/>
              <a:t>La lunghezza delle sequenze varia da 3 a più di 300 fotogrammi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lemento grafico 4" descr="Database con riempimento a tinta unita">
            <a:extLst>
              <a:ext uri="{FF2B5EF4-FFF2-40B4-BE49-F238E27FC236}">
                <a16:creationId xmlns:a16="http://schemas.microsoft.com/office/drawing/2014/main" id="{F58642D9-81A6-4403-9F6C-B8E88FFDC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9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B78C92-1022-44E6-A09E-CE41FF94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it-IT" dirty="0"/>
              <a:t>Dataset (cont.)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97227B-78ED-4FA0-A319-18CEB466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2000" dirty="0"/>
              <a:t>Il dataset compresso ha una dimensione su disco di 9.41 GB </a:t>
            </a:r>
          </a:p>
          <a:p>
            <a:r>
              <a:rPr lang="it-IT" sz="2000" dirty="0"/>
              <a:t>Nel nostro studio abbiamo utilizzato soltanto due delle 20 classi:</a:t>
            </a:r>
          </a:p>
          <a:p>
            <a:r>
              <a:rPr lang="it-IT" sz="2000" dirty="0"/>
              <a:t>Wild Boar: 100 sequenze e </a:t>
            </a:r>
            <a:r>
              <a:rPr lang="it-IT" sz="2000" b="1" dirty="0"/>
              <a:t>1883</a:t>
            </a:r>
            <a:r>
              <a:rPr lang="it-IT" sz="2000" dirty="0"/>
              <a:t> immagini </a:t>
            </a:r>
          </a:p>
          <a:p>
            <a:r>
              <a:rPr lang="it-IT" sz="2000" dirty="0"/>
              <a:t>Mouflon: 100 sequenze e </a:t>
            </a:r>
            <a:r>
              <a:rPr lang="it-IT" sz="2000" b="1" dirty="0"/>
              <a:t>2365</a:t>
            </a:r>
            <a:r>
              <a:rPr lang="it-IT" sz="2000" dirty="0"/>
              <a:t> immagini </a:t>
            </a:r>
          </a:p>
          <a:p>
            <a:r>
              <a:rPr lang="it-IT" sz="2000" dirty="0"/>
              <a:t>Nel dataset originale le immagini appartenenti alle classi interessate non risultavano etichettate per questo è stato svolto un lavoro di labeling manuale con il tool Roboflow.</a:t>
            </a:r>
          </a:p>
          <a:p>
            <a:r>
              <a:rPr lang="it-IT" sz="2000" dirty="0"/>
              <a:t>È stato applicato uno split 80-20-10 rispettivamente per training, test e validation set.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atabase con riempimento a tinta unita">
            <a:extLst>
              <a:ext uri="{FF2B5EF4-FFF2-40B4-BE49-F238E27FC236}">
                <a16:creationId xmlns:a16="http://schemas.microsoft.com/office/drawing/2014/main" id="{DC333C60-5DDA-79F1-46CA-F063E0B4D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6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01588D60-99E6-4BBE-8167-4B77666A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38" y="3428997"/>
            <a:ext cx="3657017" cy="36380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7F5FCC-BE09-43E1-BB5C-61A828C0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3440845" cy="342900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CC9E074-CF38-424C-B3C5-DAD90045A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845" y="0"/>
            <a:ext cx="3440866" cy="3429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3010FC-81DA-4A2E-B949-402DDC573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-2"/>
            <a:ext cx="3429000" cy="3429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11D4F8B-9F1F-478B-9255-E3691E1457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1690" y="-1"/>
            <a:ext cx="3417217" cy="3429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26EE0C6-CA4E-4111-8267-0C8303D15A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970" y="3428998"/>
            <a:ext cx="3477464" cy="349551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77C8F16-9838-4C55-A6DC-F9F00020F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3815" y="3428998"/>
            <a:ext cx="3471653" cy="349551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5F819ED-5962-4B5C-814B-675B2E5935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8129" y="3428998"/>
            <a:ext cx="3446739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96D58-8990-30E3-EDCF-BD24097F3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84" r="37490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96FB1C-8B67-4B77-8154-FF975305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it-IT" dirty="0"/>
              <a:t>Addestramento 1° modello (PyTorch)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205DE4-69BA-4B29-95FA-95E08E6C9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it-IT" dirty="0"/>
              <a:t>Resize delle immagini a 416x416</a:t>
            </a:r>
          </a:p>
          <a:p>
            <a:r>
              <a:rPr lang="it-IT" dirty="0"/>
              <a:t>YOLOv5s</a:t>
            </a:r>
          </a:p>
          <a:p>
            <a:pPr lvl="1"/>
            <a:r>
              <a:rPr lang="en-US" dirty="0"/>
              <a:t>7,025,023 parameters</a:t>
            </a:r>
            <a:endParaRPr lang="it-IT" dirty="0"/>
          </a:p>
          <a:p>
            <a:r>
              <a:rPr lang="it-IT" dirty="0"/>
              <a:t>Google Colab GPU (Tesla K80)</a:t>
            </a:r>
          </a:p>
          <a:p>
            <a:r>
              <a:rPr lang="it-IT" dirty="0"/>
              <a:t>50 epoche</a:t>
            </a:r>
          </a:p>
          <a:p>
            <a:r>
              <a:rPr lang="it-IT" dirty="0"/>
              <a:t>Freezing della backbone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413870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74D304B-D340-4740-A041-CBB4C860B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63009" y="-2695400"/>
            <a:ext cx="1465982" cy="11659638"/>
          </a:xfrm>
        </p:spPr>
      </p:pic>
    </p:spTree>
    <p:extLst>
      <p:ext uri="{BB962C8B-B14F-4D97-AF65-F5344CB8AC3E}">
        <p14:creationId xmlns:p14="http://schemas.microsoft.com/office/powerpoint/2010/main" val="4974738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2863</TotalTime>
  <Words>629</Words>
  <Application>Microsoft Office PowerPoint</Application>
  <PresentationFormat>Widescreen</PresentationFormat>
  <Paragraphs>97</Paragraphs>
  <Slides>21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di Office</vt:lpstr>
      <vt:lpstr>Presentazione standard di PowerPoint</vt:lpstr>
      <vt:lpstr>Outline</vt:lpstr>
      <vt:lpstr>Problema affrontato</vt:lpstr>
      <vt:lpstr>Presentazione standard di PowerPoint</vt:lpstr>
      <vt:lpstr>Dataset</vt:lpstr>
      <vt:lpstr>Dataset (cont.)</vt:lpstr>
      <vt:lpstr>Presentazione standard di PowerPoint</vt:lpstr>
      <vt:lpstr>Addestramento 1° modello (PyTorch)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Addestramento 2° modello (Tensorflow Lite)</vt:lpstr>
      <vt:lpstr>Presentazione standard di PowerPoint</vt:lpstr>
      <vt:lpstr>Presentazione standard di PowerPoint</vt:lpstr>
      <vt:lpstr>Confronto</vt:lpstr>
      <vt:lpstr>Hardware (Raspberry Pi 4B)</vt:lpstr>
      <vt:lpstr>Presentazione standard di PowerPoint</vt:lpstr>
      <vt:lpstr>Presentazione standard di PowerPoint</vt:lpstr>
      <vt:lpstr>Conclusione</vt:lpstr>
      <vt:lpstr>Grazie a tutti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Recognition using an edge device</dc:title>
  <dc:creator>Vincenzo Russo</dc:creator>
  <cp:lastModifiedBy>Vincenzo Russo</cp:lastModifiedBy>
  <cp:revision>93</cp:revision>
  <dcterms:created xsi:type="dcterms:W3CDTF">2022-05-02T06:35:59Z</dcterms:created>
  <dcterms:modified xsi:type="dcterms:W3CDTF">2022-05-14T05:59:21Z</dcterms:modified>
</cp:coreProperties>
</file>